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sldIdLst>
    <p:sldId id="282" r:id="rId2"/>
    <p:sldId id="272" r:id="rId3"/>
    <p:sldId id="273" r:id="rId4"/>
    <p:sldId id="277" r:id="rId5"/>
    <p:sldId id="276" r:id="rId6"/>
    <p:sldId id="278" r:id="rId7"/>
    <p:sldId id="279" r:id="rId8"/>
    <p:sldId id="280" r:id="rId9"/>
    <p:sldId id="257" r:id="rId10"/>
    <p:sldId id="281" r:id="rId11"/>
    <p:sldId id="269" r:id="rId12"/>
    <p:sldId id="283" r:id="rId13"/>
    <p:sldId id="284" r:id="rId14"/>
    <p:sldId id="259" r:id="rId15"/>
    <p:sldId id="258" r:id="rId16"/>
    <p:sldId id="264" r:id="rId17"/>
    <p:sldId id="261" r:id="rId18"/>
    <p:sldId id="287" r:id="rId19"/>
    <p:sldId id="285" r:id="rId20"/>
    <p:sldId id="265" r:id="rId21"/>
    <p:sldId id="266" r:id="rId22"/>
    <p:sldId id="267" r:id="rId23"/>
    <p:sldId id="263" r:id="rId24"/>
    <p:sldId id="292" r:id="rId25"/>
    <p:sldId id="286" r:id="rId26"/>
    <p:sldId id="293" r:id="rId27"/>
    <p:sldId id="294" r:id="rId28"/>
    <p:sldId id="295" r:id="rId29"/>
    <p:sldId id="296" r:id="rId30"/>
    <p:sldId id="288" r:id="rId31"/>
    <p:sldId id="297" r:id="rId32"/>
    <p:sldId id="298" r:id="rId33"/>
    <p:sldId id="270" r:id="rId34"/>
    <p:sldId id="268" r:id="rId35"/>
    <p:sldId id="262" r:id="rId36"/>
    <p:sldId id="290" r:id="rId37"/>
    <p:sldId id="291" r:id="rId38"/>
    <p:sldId id="299" r:id="rId39"/>
    <p:sldId id="289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7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49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442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75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413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892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750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966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48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44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894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388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823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580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234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173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2014-01-03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37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6706" y="548680"/>
            <a:ext cx="6347715" cy="381642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1800" dirty="0" smtClean="0">
                <a:solidFill>
                  <a:schemeClr val="accent4">
                    <a:lumMod val="75000"/>
                  </a:schemeClr>
                </a:solidFill>
              </a:rPr>
              <a:t>Zasadnicza Szkoła Zawodowa w Czarnym Dunajcu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PROFILAKTYKA 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CHORÓB KRĘGOSŁUPA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</a:p>
          <a:p>
            <a:endParaRPr lang="pl-PL" dirty="0"/>
          </a:p>
          <a:p>
            <a:r>
              <a:rPr lang="pl-PL" dirty="0"/>
              <a:t>m</a:t>
            </a:r>
            <a:r>
              <a:rPr lang="pl-PL" dirty="0" smtClean="0"/>
              <a:t>gr  Roman </a:t>
            </a:r>
            <a:r>
              <a:rPr lang="pl-PL" dirty="0" err="1" smtClean="0"/>
              <a:t>Giełczyńśki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32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WIĘZADŁA KRĘGOSŁUPA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0763"/>
            <a:ext cx="5616624" cy="5445224"/>
          </a:xfrm>
        </p:spPr>
      </p:pic>
    </p:spTree>
    <p:extLst>
      <p:ext uri="{BB962C8B-B14F-4D97-AF65-F5344CB8AC3E}">
        <p14:creationId xmlns:p14="http://schemas.microsoft.com/office/powerpoint/2010/main" val="31069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rwa-kulszo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20162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BÓL KREGOSŁUPA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5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PRZYCZYNY BÓLU KRĘGOSŁUPA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599" y="1844824"/>
            <a:ext cx="6347714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1600" dirty="0"/>
              <a:t>Zapalenie stawów — zapalenie stawów międzykręgowych związane z procesem chorobowym lub ze zużywaniem się powierzchni </a:t>
            </a:r>
            <a:r>
              <a:rPr lang="pl-PL" sz="1600" dirty="0" smtClean="0"/>
              <a:t>stawowych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dirty="0"/>
              <a:t>Zespół stawu międzykręgowego — niszczenie powierzchni kostnych stawu międzykręgowego związane z chorobą (np. chorobą zwyrodnieniową stawów), zużyciem, zbyt dużym obciążeniem stawu lub </a:t>
            </a:r>
            <a:r>
              <a:rPr lang="pl-PL" sz="1600" dirty="0" smtClean="0"/>
              <a:t>urazem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dirty="0"/>
              <a:t>Ucisk korzenia nerwowego (radikulopatia) — pocieranie, ucisk lub inne podrażnienie nerwu w obrębie </a:t>
            </a:r>
            <a:r>
              <a:rPr lang="pl-PL" sz="1600" dirty="0" smtClean="0"/>
              <a:t>kręgosłupa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dirty="0"/>
              <a:t>Wypuklina krążka międzykręgowego — na ogół związana ze zużyciem tkanki, może prowadzić do zwężenia kanału </a:t>
            </a:r>
            <a:r>
              <a:rPr lang="pl-PL" sz="1600" dirty="0" smtClean="0"/>
              <a:t>kręgowego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dirty="0"/>
              <a:t>Przepuklina jądra miażdżystego (tzw. „wypadnięcie dysku”) — uszkodzenie zewnętrznej powierzchni krążka międzykręgowego, powodujące wyciskanie miękkiego materiału z wnętrza krążka międzykręgowego poza przestrzeń, w której się zazwyczaj znajduje; występuje na ogół w kręgosłupie lędźwiowym</a:t>
            </a:r>
          </a:p>
        </p:txBody>
      </p:sp>
    </p:spTree>
    <p:extLst>
      <p:ext uri="{BB962C8B-B14F-4D97-AF65-F5344CB8AC3E}">
        <p14:creationId xmlns:p14="http://schemas.microsoft.com/office/powerpoint/2010/main" val="16428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PRZYCZYNY BÓLU KRĘGOSŁUPA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000" dirty="0"/>
              <a:t>Rwa kulszowa — ucisk korzenia nerwu kulszowego, który przebiega od kręgosłupa lędźwiowego do pośladków, tylnej części uda i czasem łydki i </a:t>
            </a:r>
            <a:r>
              <a:rPr lang="pl-PL" sz="2000" dirty="0" smtClean="0"/>
              <a:t>stopy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000" dirty="0" err="1"/>
              <a:t>Stenoza</a:t>
            </a:r>
            <a:r>
              <a:rPr lang="pl-PL" sz="2000" dirty="0"/>
              <a:t> kanału kręgowego — zwężenie części kanału kręgowego, które może powodować podrażnienie nerwów i zmniejszać ilość krwi i tlenu dostarczanych do rdzenia </a:t>
            </a:r>
            <a:r>
              <a:rPr lang="pl-PL" sz="2000" dirty="0" smtClean="0"/>
              <a:t>kręgowego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000" dirty="0"/>
              <a:t>Niestabilność odcinkowa kręgosłupa — możliwość wykonywania nadmiernych ruchów pomiędzy dwoma kręgami, co powoduje ucisk lub podrażnienie korzeni nerwowych </a:t>
            </a:r>
          </a:p>
        </p:txBody>
      </p:sp>
    </p:spTree>
    <p:extLst>
      <p:ext uri="{BB962C8B-B14F-4D97-AF65-F5344CB8AC3E}">
        <p14:creationId xmlns:p14="http://schemas.microsoft.com/office/powerpoint/2010/main" val="29708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dysk_prob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5976663" cy="472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7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gal_5_kr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1623"/>
            <a:ext cx="316835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1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przepuklina_rysunek-3a2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930275"/>
            <a:ext cx="6144197" cy="451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0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dyskopati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9602"/>
            <a:ext cx="5475370" cy="505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8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OBJAWY  SCHORZEŃ KREGOSŁUPA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b="1" dirty="0" smtClean="0"/>
              <a:t>Ból o różnym natężeniu i miejscu występowania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/>
              <a:t>Sztywnienie mięśni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/>
              <a:t>Mrowienie w kończynach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/>
              <a:t>Rwa kulszowa</a:t>
            </a:r>
          </a:p>
          <a:p>
            <a:pPr>
              <a:buFont typeface="Wingdings" panose="05000000000000000000" pitchFamily="2" charset="2"/>
              <a:buChar char="v"/>
            </a:pP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13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30594" y="692696"/>
            <a:ext cx="5826719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solidFill>
                  <a:schemeClr val="accent4">
                    <a:lumMod val="75000"/>
                  </a:schemeClr>
                </a:solidFill>
              </a:rPr>
              <a:t>ZAPOBIEGANIE </a:t>
            </a:r>
            <a:br>
              <a:rPr lang="pl-PL" sz="4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4000" dirty="0" smtClean="0">
                <a:solidFill>
                  <a:schemeClr val="accent4">
                    <a:lumMod val="75000"/>
                  </a:schemeClr>
                </a:solidFill>
              </a:rPr>
              <a:t>CHOROBOM KRĘGOSŁUPA</a:t>
            </a:r>
            <a:endParaRPr lang="pl-PL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1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7772400" cy="1456267"/>
          </a:xfrm>
        </p:spPr>
        <p:txBody>
          <a:bodyPr/>
          <a:lstStyle/>
          <a:p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ANATOMIA KRĘGOSŁUPA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kre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6097220" cy="520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user\Pictures\kre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669282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2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user\Pictures\imagesCAP9CH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88231"/>
            <a:ext cx="5646432" cy="485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ry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01160"/>
            <a:ext cx="6984776" cy="556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6912768" cy="4690951"/>
          </a:xfrm>
        </p:spPr>
      </p:pic>
    </p:spTree>
    <p:extLst>
      <p:ext uri="{BB962C8B-B14F-4D97-AF65-F5344CB8AC3E}">
        <p14:creationId xmlns:p14="http://schemas.microsoft.com/office/powerpoint/2010/main" val="25845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5826719" cy="1646302"/>
          </a:xfrm>
        </p:spPr>
        <p:txBody>
          <a:bodyPr/>
          <a:lstStyle/>
          <a:p>
            <a:pPr algn="ctr"/>
            <a:r>
              <a:rPr lang="pl-PL" sz="4000" dirty="0" smtClean="0">
                <a:solidFill>
                  <a:schemeClr val="accent3">
                    <a:lumMod val="75000"/>
                  </a:schemeClr>
                </a:solidFill>
              </a:rPr>
              <a:t>ODŻYWIANIE </a:t>
            </a:r>
            <a:endParaRPr lang="pl-PL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5" y="2348880"/>
            <a:ext cx="6489770" cy="3600400"/>
          </a:xfrm>
        </p:spPr>
        <p:txBody>
          <a:bodyPr>
            <a:noAutofit/>
          </a:bodyPr>
          <a:lstStyle/>
          <a:p>
            <a:pPr algn="l"/>
            <a:r>
              <a:rPr lang="pl-PL" sz="2400" dirty="0">
                <a:solidFill>
                  <a:schemeClr val="tx1"/>
                </a:solidFill>
              </a:rPr>
              <a:t>Sposób odżywiania ma bezpośredni wpływ na powstawanie i przebieg chorób kręgosłupa</a:t>
            </a:r>
            <a:r>
              <a:rPr lang="pl-PL" sz="2400" dirty="0" smtClean="0">
                <a:solidFill>
                  <a:schemeClr val="tx1"/>
                </a:solidFill>
              </a:rPr>
              <a:t>. </a:t>
            </a:r>
            <a:r>
              <a:rPr lang="pl-PL" sz="2400" dirty="0">
                <a:solidFill>
                  <a:schemeClr val="tx1"/>
                </a:solidFill>
              </a:rPr>
              <a:t>Prawidłowe żywienie gwarantuje polepszenie procesów przemiany w kręgosłupie. Do tego niezbędne są w odpowiedniej ilości witaminy A, B, C, D, sole mineralne (wapń, magnez, mangan, krzem, cynk, chrom), enzymy, a także pokarm, posiadający kwasy organiczne, hormony, mikroelementy, aktywne biologicznie substancje i woda. Wszystko to znajduje się w produktach pochodzenia roślinnego, rybach oraz produktach mlecznych.</a:t>
            </a:r>
          </a:p>
        </p:txBody>
      </p:sp>
    </p:spTree>
    <p:extLst>
      <p:ext uri="{BB962C8B-B14F-4D97-AF65-F5344CB8AC3E}">
        <p14:creationId xmlns:p14="http://schemas.microsoft.com/office/powerpoint/2010/main" val="19729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0065" y="2160590"/>
            <a:ext cx="6347713" cy="13208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FORMY AKTYWNOŚCI RUCHOWEJ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5365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JOGA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7" y="1772816"/>
            <a:ext cx="6868516" cy="4154574"/>
          </a:xfrm>
        </p:spPr>
      </p:pic>
    </p:spTree>
    <p:extLst>
      <p:ext uri="{BB962C8B-B14F-4D97-AF65-F5344CB8AC3E}">
        <p14:creationId xmlns:p14="http://schemas.microsoft.com/office/powerpoint/2010/main" val="771393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PŁYWANIE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628800"/>
            <a:ext cx="6385342" cy="4111625"/>
          </a:xfrm>
        </p:spPr>
      </p:pic>
    </p:spTree>
    <p:extLst>
      <p:ext uri="{BB962C8B-B14F-4D97-AF65-F5344CB8AC3E}">
        <p14:creationId xmlns:p14="http://schemas.microsoft.com/office/powerpoint/2010/main" val="1493446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SIŁOWNIA</a:t>
            </a:r>
            <a:br>
              <a:rPr lang="pl-PL" dirty="0" smtClean="0"/>
            </a:br>
            <a:r>
              <a:rPr lang="pl-PL" dirty="0" smtClean="0"/>
              <a:t>wybrane ćwiczenia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4" y="1898994"/>
            <a:ext cx="6169296" cy="4090066"/>
          </a:xfrm>
        </p:spPr>
      </p:pic>
    </p:spTree>
    <p:extLst>
      <p:ext uri="{BB962C8B-B14F-4D97-AF65-F5344CB8AC3E}">
        <p14:creationId xmlns:p14="http://schemas.microsoft.com/office/powerpoint/2010/main" val="15006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07504" y="206084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</a:rPr>
              <a:t>Kręgosłup składa się z 24 niewielkich kości. Każda kość nazywa się kręgiem. Są to elementy budulcowe kręgosłupa. Wszystkie kości tworzące kręgosłup są łącznie nazywane kręgami.</a:t>
            </a:r>
          </a:p>
        </p:txBody>
      </p:sp>
    </p:spTree>
    <p:extLst>
      <p:ext uri="{BB962C8B-B14F-4D97-AF65-F5344CB8AC3E}">
        <p14:creationId xmlns:p14="http://schemas.microsoft.com/office/powerpoint/2010/main" val="11611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5826719" cy="1646302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Leczenie chorób kręgosłupa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599" y="2852936"/>
            <a:ext cx="5826719" cy="1096899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pl-PL" sz="3200" b="1" dirty="0" smtClean="0"/>
              <a:t>Fizykoterapia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pl-PL" sz="3200" b="1" dirty="0" smtClean="0"/>
              <a:t>Leczenie operacyjne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30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Fizykoterapia</a:t>
            </a:r>
            <a:r>
              <a:rPr lang="pl-PL" sz="3200" dirty="0"/>
              <a:t> - jedna z form </a:t>
            </a:r>
            <a:r>
              <a:rPr lang="pl-PL" sz="3200" dirty="0" smtClean="0"/>
              <a:t>fizjoterapii i </a:t>
            </a:r>
            <a:r>
              <a:rPr lang="pl-PL" sz="3200" dirty="0"/>
              <a:t>część medycyny </a:t>
            </a:r>
            <a:r>
              <a:rPr lang="pl-PL" sz="3200" dirty="0" smtClean="0"/>
              <a:t>fizykalnej , </a:t>
            </a:r>
            <a:r>
              <a:rPr lang="pl-PL" sz="3200" dirty="0"/>
              <a:t>w której na organizm oddziałuje się rozmaitymi bodźcami fizycznymi, pobieranymi z natury </a:t>
            </a:r>
            <a:r>
              <a:rPr lang="pl-PL" sz="3200" dirty="0" smtClean="0"/>
              <a:t>lub </a:t>
            </a:r>
            <a:r>
              <a:rPr lang="pl-PL" sz="3200" dirty="0"/>
              <a:t>wytwarzanymi </a:t>
            </a:r>
            <a:r>
              <a:rPr lang="pl-PL" sz="3200" dirty="0" smtClean="0"/>
              <a:t>specjalnymi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732606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3140968"/>
            <a:ext cx="6347714" cy="3880773"/>
          </a:xfrm>
        </p:spPr>
        <p:txBody>
          <a:bodyPr/>
          <a:lstStyle/>
          <a:p>
            <a:r>
              <a:rPr lang="pl-PL" sz="3200" dirty="0" smtClean="0"/>
              <a:t>Leczenie operacyjne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7873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user\Pictures\gal_5_rycin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16644"/>
            <a:ext cx="4821729" cy="676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9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user\Pictures\operacja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09600"/>
            <a:ext cx="7128792" cy="536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29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kregoslup-z-wzmocniona-konstrukc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796807" cy="679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201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600"/>
            <a:ext cx="6696744" cy="5432425"/>
          </a:xfrm>
        </p:spPr>
      </p:pic>
    </p:spTree>
    <p:extLst>
      <p:ext uri="{BB962C8B-B14F-4D97-AF65-F5344CB8AC3E}">
        <p14:creationId xmlns:p14="http://schemas.microsoft.com/office/powerpoint/2010/main" val="2011964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82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1012727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284984"/>
            <a:ext cx="6347714" cy="3880773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DZIĘKUJE ZA UWAGĘ.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870951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Przydatne linki :</a:t>
            </a:r>
            <a:endParaRPr lang="pl-PL" sz="3200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http://www.youtube.com/watch?v=PmNYsy_tqJk</a:t>
            </a:r>
          </a:p>
        </p:txBody>
      </p:sp>
    </p:spTree>
    <p:extLst>
      <p:ext uri="{BB962C8B-B14F-4D97-AF65-F5344CB8AC3E}">
        <p14:creationId xmlns:p14="http://schemas.microsoft.com/office/powerpoint/2010/main" val="34536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ODCINKI KRĘGOSŁUPA</a:t>
            </a:r>
            <a:endParaRPr lang="pl-PL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Kręgosłup dzieli się na trzy główne odcinki: </a:t>
            </a:r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kręgosłup </a:t>
            </a:r>
            <a:r>
              <a:rPr lang="pl-PL" b="1" dirty="0"/>
              <a:t>szyjny, </a:t>
            </a:r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piersiowy i,</a:t>
            </a:r>
          </a:p>
          <a:p>
            <a:pPr marL="0" indent="0">
              <a:buNone/>
            </a:pPr>
            <a:r>
              <a:rPr lang="pl-PL" b="1" dirty="0" smtClean="0"/>
              <a:t>lędźwiowy</a:t>
            </a:r>
            <a:r>
              <a:rPr lang="pl-PL" b="1" dirty="0"/>
              <a:t>. </a:t>
            </a:r>
            <a:endParaRPr lang="pl-PL" b="1" dirty="0" smtClean="0"/>
          </a:p>
          <a:p>
            <a:r>
              <a:rPr lang="pl-PL" b="1" dirty="0" smtClean="0"/>
              <a:t>Kręgosłup </a:t>
            </a:r>
            <a:r>
              <a:rPr lang="pl-PL" b="1" dirty="0"/>
              <a:t>szyjny jest górną częścią kręgosłupa zwaną szyją. Składa się z siedmiu kręgów. Kręgosłup piersiowy stanowi środkową część kręgosłupa. Składa się z 12 kręgów. Kręgosłup lędźwiowy stanowi dolną część kręgosłupa. Na ogół jest zbudowany z pięciu kręgów, jednak niektórzy ludzie mogą mieć sześć kręgów lędźwiowych. Nie wydaje się, aby powodowało to jakiekolwiek problemy. </a:t>
            </a:r>
          </a:p>
        </p:txBody>
      </p:sp>
    </p:spTree>
    <p:extLst>
      <p:ext uri="{BB962C8B-B14F-4D97-AF65-F5344CB8AC3E}">
        <p14:creationId xmlns:p14="http://schemas.microsoft.com/office/powerpoint/2010/main" val="1593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0"/>
            <a:ext cx="5906617" cy="6741368"/>
          </a:xfrm>
        </p:spPr>
      </p:pic>
    </p:spTree>
    <p:extLst>
      <p:ext uri="{BB962C8B-B14F-4D97-AF65-F5344CB8AC3E}">
        <p14:creationId xmlns:p14="http://schemas.microsoft.com/office/powerpoint/2010/main" val="17450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CZĘŚCI KRĘGOSŁUPA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7133" y="2132856"/>
            <a:ext cx="6347714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 </a:t>
            </a:r>
            <a:r>
              <a:rPr lang="pl-PL" b="1" dirty="0" smtClean="0"/>
              <a:t>KRĘGI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/>
              <a:t>KRĄŻEK MIEDZYKRĘGOWY  - </a:t>
            </a:r>
            <a:r>
              <a:rPr lang="pl-PL" b="1" dirty="0" smtClean="0">
                <a:solidFill>
                  <a:srgbClr val="FF0000"/>
                </a:solidFill>
              </a:rPr>
              <a:t>,,DYSK’’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/>
              <a:t>WIĘZADŁA </a:t>
            </a:r>
            <a:r>
              <a:rPr lang="pl-PL" b="1" dirty="0" smtClean="0"/>
              <a:t>I ŚCIĘGNA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/>
              <a:t>RDZEŃ KRĘGOWY</a:t>
            </a:r>
          </a:p>
          <a:p>
            <a:pPr marL="0" indent="0">
              <a:buNone/>
            </a:pP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KRĄG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53838"/>
            <a:ext cx="4176464" cy="5415522"/>
          </a:xfrm>
        </p:spPr>
      </p:pic>
    </p:spTree>
    <p:extLst>
      <p:ext uri="{BB962C8B-B14F-4D97-AF65-F5344CB8AC3E}">
        <p14:creationId xmlns:p14="http://schemas.microsoft.com/office/powerpoint/2010/main" val="4461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86700" cy="1325563"/>
          </a:xfrm>
        </p:spPr>
        <p:txBody>
          <a:bodyPr/>
          <a:lstStyle/>
          <a:p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KRĄŻEK MIĘDZYKRĘGOWY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6480720" cy="4032448"/>
          </a:xfrm>
        </p:spPr>
      </p:pic>
    </p:spTree>
    <p:extLst>
      <p:ext uri="{BB962C8B-B14F-4D97-AF65-F5344CB8AC3E}">
        <p14:creationId xmlns:p14="http://schemas.microsoft.com/office/powerpoint/2010/main" val="24880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KRG_1_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" y="692696"/>
            <a:ext cx="567109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leczn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</TotalTime>
  <Words>425</Words>
  <Application>Microsoft Office PowerPoint</Application>
  <PresentationFormat>Pokaz na ekranie (4:3)</PresentationFormat>
  <Paragraphs>51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3" baseType="lpstr">
      <vt:lpstr>Arial</vt:lpstr>
      <vt:lpstr>Wingdings</vt:lpstr>
      <vt:lpstr>Wingdings 3</vt:lpstr>
      <vt:lpstr>Faseta</vt:lpstr>
      <vt:lpstr>    Zasadnicza Szkoła Zawodowa w Czarnym Dunajcu    PROFILAKTYKA  CHORÓB KRĘGOSŁUPA</vt:lpstr>
      <vt:lpstr>ANATOMIA KRĘGOSŁUPA</vt:lpstr>
      <vt:lpstr>Kręgosłup składa się z 24 niewielkich kości. Każda kość nazywa się kręgiem. Są to elementy budulcowe kręgosłupa. Wszystkie kości tworzące kręgosłup są łącznie nazywane kręgami.</vt:lpstr>
      <vt:lpstr>ODCINKI KRĘGOSŁUPA</vt:lpstr>
      <vt:lpstr>Prezentacja programu PowerPoint</vt:lpstr>
      <vt:lpstr>CZĘŚCI KRĘGOSŁUPA</vt:lpstr>
      <vt:lpstr>KRĄG</vt:lpstr>
      <vt:lpstr>KRĄŻEK MIĘDZYKRĘGOWY</vt:lpstr>
      <vt:lpstr>Prezentacja programu PowerPoint</vt:lpstr>
      <vt:lpstr>WIĘZADŁA KRĘGOSŁUPA</vt:lpstr>
      <vt:lpstr>BÓL KREGOSŁUPA</vt:lpstr>
      <vt:lpstr>PRZYCZYNY BÓLU KRĘGOSŁUPA</vt:lpstr>
      <vt:lpstr>PRZYCZYNY BÓLU KRĘGOSŁUPA</vt:lpstr>
      <vt:lpstr>Prezentacja programu PowerPoint</vt:lpstr>
      <vt:lpstr>Prezentacja programu PowerPoint</vt:lpstr>
      <vt:lpstr>Prezentacja programu PowerPoint</vt:lpstr>
      <vt:lpstr>Prezentacja programu PowerPoint</vt:lpstr>
      <vt:lpstr>OBJAWY  SCHORZEŃ KREGOSŁUPA</vt:lpstr>
      <vt:lpstr>ZAPOBIEGANIE  CHOROBOM KRĘGOSŁUPA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ODŻYWIANIE </vt:lpstr>
      <vt:lpstr>FORMY AKTYWNOŚCI RUCHOWEJ</vt:lpstr>
      <vt:lpstr>JOGA</vt:lpstr>
      <vt:lpstr>PŁYWANIE</vt:lpstr>
      <vt:lpstr>SIŁOWNIA wybrane ćwiczenia</vt:lpstr>
      <vt:lpstr>Leczenie chorób kręgosłupa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Przydatne linki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24</cp:revision>
  <dcterms:created xsi:type="dcterms:W3CDTF">2013-09-23T09:56:08Z</dcterms:created>
  <dcterms:modified xsi:type="dcterms:W3CDTF">2014-01-03T09:02:18Z</dcterms:modified>
</cp:coreProperties>
</file>