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B838-1762-423E-BA6A-628D9718F2D2}" type="datetimeFigureOut">
              <a:rPr lang="pl-PL" smtClean="0"/>
              <a:t>2014-01-09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FDB6-1D83-4451-A57C-71329B1841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35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B838-1762-423E-BA6A-628D9718F2D2}" type="datetimeFigureOut">
              <a:rPr lang="pl-PL" smtClean="0"/>
              <a:t>2014-01-09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FDB6-1D83-4451-A57C-71329B1841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1674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B838-1762-423E-BA6A-628D9718F2D2}" type="datetimeFigureOut">
              <a:rPr lang="pl-PL" smtClean="0"/>
              <a:t>2014-01-09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FDB6-1D83-4451-A57C-71329B1841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1648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B838-1762-423E-BA6A-628D9718F2D2}" type="datetimeFigureOut">
              <a:rPr lang="pl-PL" smtClean="0"/>
              <a:t>2014-01-09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FDB6-1D83-4451-A57C-71329B18417F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2562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B838-1762-423E-BA6A-628D9718F2D2}" type="datetimeFigureOut">
              <a:rPr lang="pl-PL" smtClean="0"/>
              <a:t>2014-01-09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FDB6-1D83-4451-A57C-71329B1841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4115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B838-1762-423E-BA6A-628D9718F2D2}" type="datetimeFigureOut">
              <a:rPr lang="pl-PL" smtClean="0"/>
              <a:t>2014-01-09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FDB6-1D83-4451-A57C-71329B1841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8744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B838-1762-423E-BA6A-628D9718F2D2}" type="datetimeFigureOut">
              <a:rPr lang="pl-PL" smtClean="0"/>
              <a:t>2014-01-09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FDB6-1D83-4451-A57C-71329B1841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1826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B838-1762-423E-BA6A-628D9718F2D2}" type="datetimeFigureOut">
              <a:rPr lang="pl-PL" smtClean="0"/>
              <a:t>2014-01-09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FDB6-1D83-4451-A57C-71329B1841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4724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B838-1762-423E-BA6A-628D9718F2D2}" type="datetimeFigureOut">
              <a:rPr lang="pl-PL" smtClean="0"/>
              <a:t>2014-01-09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FDB6-1D83-4451-A57C-71329B1841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3993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B838-1762-423E-BA6A-628D9718F2D2}" type="datetimeFigureOut">
              <a:rPr lang="pl-PL" smtClean="0"/>
              <a:t>2014-01-09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FDB6-1D83-4451-A57C-71329B1841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0976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B838-1762-423E-BA6A-628D9718F2D2}" type="datetimeFigureOut">
              <a:rPr lang="pl-PL" smtClean="0"/>
              <a:t>2014-01-09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FDB6-1D83-4451-A57C-71329B1841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988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B838-1762-423E-BA6A-628D9718F2D2}" type="datetimeFigureOut">
              <a:rPr lang="pl-PL" smtClean="0"/>
              <a:t>2014-01-09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FDB6-1D83-4451-A57C-71329B1841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6093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B838-1762-423E-BA6A-628D9718F2D2}" type="datetimeFigureOut">
              <a:rPr lang="pl-PL" smtClean="0"/>
              <a:t>2014-01-09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FDB6-1D83-4451-A57C-71329B1841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9167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B838-1762-423E-BA6A-628D9718F2D2}" type="datetimeFigureOut">
              <a:rPr lang="pl-PL" smtClean="0"/>
              <a:t>2014-01-09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FDB6-1D83-4451-A57C-71329B1841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5313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B838-1762-423E-BA6A-628D9718F2D2}" type="datetimeFigureOut">
              <a:rPr lang="pl-PL" smtClean="0"/>
              <a:t>2014-01-09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FDB6-1D83-4451-A57C-71329B1841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3994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B838-1762-423E-BA6A-628D9718F2D2}" type="datetimeFigureOut">
              <a:rPr lang="pl-PL" smtClean="0"/>
              <a:t>2014-01-09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FDB6-1D83-4451-A57C-71329B1841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1512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B838-1762-423E-BA6A-628D9718F2D2}" type="datetimeFigureOut">
              <a:rPr lang="pl-PL" smtClean="0"/>
              <a:t>2014-01-09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FDB6-1D83-4451-A57C-71329B1841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1673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3C7B838-1762-423E-BA6A-628D9718F2D2}" type="datetimeFigureOut">
              <a:rPr lang="pl-PL" smtClean="0"/>
              <a:t>2014-01-09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FFDB6-1D83-4451-A57C-71329B1841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9085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iadomosci.onet.pl/cukrzyca-objawy-leczenie-refundacja/zzbxs" TargetMode="External"/><Relationship Id="rId2" Type="http://schemas.openxmlformats.org/officeDocument/2006/relationships/hyperlink" Target="http://www.euro-bion.pl/larwoterapia.html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zdrowie.gazeta.pl/Zdrowie/1,101580,7045761,Ostre_zapalenie_trzustki.html" TargetMode="External"/><Relationship Id="rId4" Type="http://schemas.openxmlformats.org/officeDocument/2006/relationships/hyperlink" Target="http://pl.wikipedia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1154955" y="900333"/>
            <a:ext cx="8825658" cy="2934514"/>
          </a:xfrm>
        </p:spPr>
        <p:txBody>
          <a:bodyPr/>
          <a:lstStyle/>
          <a:p>
            <a:pPr algn="ctr"/>
            <a:r>
              <a:rPr lang="pl-PL" sz="1800" dirty="0" smtClean="0"/>
              <a:t>Zasadnicza Szkoła Zawodowa w Czarnym Dunajcu.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/>
              <a:t/>
            </a:r>
            <a:br>
              <a:rPr lang="pl-PL" sz="1200" dirty="0"/>
            </a:b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/>
              <a:t/>
            </a:r>
            <a:br>
              <a:rPr lang="pl-PL" sz="1200" dirty="0"/>
            </a:br>
            <a:r>
              <a:rPr lang="pl-PL" sz="5400" b="1" dirty="0" smtClean="0">
                <a:solidFill>
                  <a:srgbClr val="FF0000"/>
                </a:solidFill>
              </a:rPr>
              <a:t>CUKRZYCA 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/>
              <a:t/>
            </a:r>
            <a:br>
              <a:rPr lang="pl-PL" sz="1200" dirty="0"/>
            </a:br>
            <a:r>
              <a:rPr lang="pl-PL" sz="1200" dirty="0"/>
              <a:t/>
            </a:r>
            <a:br>
              <a:rPr lang="pl-PL" sz="1200" dirty="0"/>
            </a:b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/>
              <a:t/>
            </a:r>
            <a:br>
              <a:rPr lang="pl-PL" sz="1200" dirty="0"/>
            </a:br>
            <a:endParaRPr lang="pl-PL" sz="1200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MGR  ROMAN GIEŁCZYŃSKI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834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09490" y="525086"/>
            <a:ext cx="10072467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Osoby narażone na cukrzyce </a:t>
            </a:r>
          </a:p>
          <a:p>
            <a:pPr algn="ctr"/>
            <a:endParaRPr lang="pl-PL" sz="2800" b="1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osoby </a:t>
            </a:r>
            <a:r>
              <a:rPr lang="pl-PL" dirty="0"/>
              <a:t>z nad­wa­gą lub oty­ło­ścią (o BMI . 25 kg/m2</a:t>
            </a:r>
            <a:r>
              <a:rPr lang="pl-PL" dirty="0" smtClean="0"/>
              <a:t>);</a:t>
            </a:r>
          </a:p>
          <a:p>
            <a:pPr marL="342900" indent="-342900">
              <a:buFont typeface="+mj-lt"/>
              <a:buAutoNum type="arabicPeriod"/>
            </a:pPr>
            <a:endParaRPr lang="pl-PL" dirty="0" smtClean="0"/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 </a:t>
            </a:r>
            <a:r>
              <a:rPr lang="pl-PL" dirty="0"/>
              <a:t>z cu­krzy­cą wy­stę­pu­ją­cą w ro­dzi­nie</a:t>
            </a:r>
            <a:r>
              <a:rPr lang="pl-PL" dirty="0" smtClean="0"/>
              <a:t>;</a:t>
            </a:r>
          </a:p>
          <a:p>
            <a:pPr marL="342900" indent="-342900">
              <a:buFont typeface="+mj-lt"/>
              <a:buAutoNum type="arabicPeriod"/>
            </a:pPr>
            <a:endParaRPr lang="pl-PL" dirty="0" smtClean="0"/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 </a:t>
            </a:r>
            <a:r>
              <a:rPr lang="pl-PL" dirty="0"/>
              <a:t>nie­ak­tyw­ne fi­zycz­nie</a:t>
            </a:r>
            <a:r>
              <a:rPr lang="pl-PL" dirty="0" smtClean="0"/>
              <a:t>;</a:t>
            </a:r>
          </a:p>
          <a:p>
            <a:pPr marL="342900" indent="-342900">
              <a:buFont typeface="+mj-lt"/>
              <a:buAutoNum type="arabicPeriod"/>
            </a:pPr>
            <a:endParaRPr lang="pl-PL" dirty="0" smtClean="0"/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 </a:t>
            </a:r>
            <a:r>
              <a:rPr lang="pl-PL" dirty="0"/>
              <a:t>u któ­rych w po­przed­nim ba­da­niu stwier­dzo­no nie­pra­wi­dło­wą gli­ke­mię na czczo</a:t>
            </a:r>
            <a:r>
              <a:rPr lang="pl-PL" dirty="0" smtClean="0"/>
              <a:t>;</a:t>
            </a:r>
          </a:p>
          <a:p>
            <a:pPr marL="342900" indent="-342900">
              <a:buFont typeface="+mj-lt"/>
              <a:buAutoNum type="arabicPeriod"/>
            </a:pPr>
            <a:endParaRPr lang="pl-PL" dirty="0" smtClean="0"/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 </a:t>
            </a:r>
            <a:r>
              <a:rPr lang="pl-PL" dirty="0"/>
              <a:t>z cho­ro­bą ukła­du ser­co­wo-na­czy­nio­we­go; </a:t>
            </a:r>
            <a:endParaRPr lang="pl-PL" dirty="0" smtClean="0"/>
          </a:p>
          <a:p>
            <a:pPr marL="342900" indent="-342900">
              <a:buFont typeface="+mj-lt"/>
              <a:buAutoNum type="arabicPeriod"/>
            </a:pPr>
            <a:endParaRPr lang="pl-PL" dirty="0" smtClean="0"/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z </a:t>
            </a:r>
            <a:r>
              <a:rPr lang="pl-PL" dirty="0"/>
              <a:t>nad­ci­śnie­niem tęt­ni­czym (. 140/90 mm Hg</a:t>
            </a:r>
            <a:r>
              <a:rPr lang="pl-PL" dirty="0" smtClean="0"/>
              <a:t>);</a:t>
            </a:r>
          </a:p>
          <a:p>
            <a:pPr marL="342900" indent="-342900">
              <a:buFont typeface="+mj-lt"/>
              <a:buAutoNum type="arabicPeriod"/>
            </a:pPr>
            <a:endParaRPr lang="pl-PL" dirty="0" smtClean="0"/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 </a:t>
            </a:r>
            <a:r>
              <a:rPr lang="pl-PL" dirty="0"/>
              <a:t>z </a:t>
            </a:r>
            <a:r>
              <a:rPr lang="pl-PL" dirty="0" err="1"/>
              <a:t>hi­per­li­pi­de­mią</a:t>
            </a:r>
            <a:r>
              <a:rPr lang="pl-PL" dirty="0"/>
              <a:t> (stę­że­nie cho­le­ste­ro­lu frak­cji HDL&lt; 40 mg/dl i/lub </a:t>
            </a:r>
            <a:r>
              <a:rPr lang="pl-PL" dirty="0" err="1"/>
              <a:t>tri­gli­ce­ry­dów</a:t>
            </a:r>
            <a:r>
              <a:rPr lang="pl-PL" dirty="0"/>
              <a:t> 250 mg/dl</a:t>
            </a:r>
            <a:r>
              <a:rPr lang="pl-PL" dirty="0" smtClean="0"/>
              <a:t>),</a:t>
            </a:r>
          </a:p>
          <a:p>
            <a:pPr marL="342900" indent="-342900">
              <a:buFont typeface="+mj-lt"/>
              <a:buAutoNum type="arabicPeriod"/>
            </a:pPr>
            <a:endParaRPr lang="pl-PL" dirty="0" smtClean="0"/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 </a:t>
            </a:r>
            <a:r>
              <a:rPr lang="pl-PL" dirty="0"/>
              <a:t>ko­bie­ty, które cho­ro­wa­ły na cu­krzy­cę w ciąży; uro­dzi­ły dziec­ko o masie ciała więk­szej niż 4 kg; mają ze­spół </a:t>
            </a:r>
            <a:r>
              <a:rPr lang="pl-PL" dirty="0" err="1"/>
              <a:t>po­li­cy­stycz­nych</a:t>
            </a:r>
            <a:r>
              <a:rPr lang="pl-PL" dirty="0"/>
              <a:t> jaj­ni­ków. </a:t>
            </a:r>
          </a:p>
        </p:txBody>
      </p:sp>
    </p:spTree>
    <p:extLst>
      <p:ext uri="{BB962C8B-B14F-4D97-AF65-F5344CB8AC3E}">
        <p14:creationId xmlns:p14="http://schemas.microsoft.com/office/powerpoint/2010/main" val="175211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281353" y="569468"/>
            <a:ext cx="10072467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Leczenie</a:t>
            </a:r>
          </a:p>
          <a:p>
            <a:pPr algn="ctr"/>
            <a:r>
              <a:rPr lang="pl-PL" sz="2000" b="1" dirty="0" smtClean="0">
                <a:solidFill>
                  <a:srgbClr val="FF0000"/>
                </a:solidFill>
              </a:rPr>
              <a:t>(stadium niezaawansowane )</a:t>
            </a:r>
          </a:p>
          <a:p>
            <a:pPr algn="ctr"/>
            <a:endParaRPr lang="pl-PL" sz="2800" b="1" dirty="0">
              <a:solidFill>
                <a:srgbClr val="FF0000"/>
              </a:solidFill>
            </a:endParaRPr>
          </a:p>
          <a:p>
            <a:r>
              <a:rPr lang="pl-PL" dirty="0"/>
              <a:t>Przy nie­zbyt za­awan­so­wa­nej cho­ro­bie naj­pierw za­le­ca się przede wszyst­kim zmia­nę </a:t>
            </a:r>
            <a:r>
              <a:rPr lang="pl-PL" dirty="0" smtClean="0"/>
              <a:t>diety</a:t>
            </a:r>
          </a:p>
          <a:p>
            <a:endParaRPr lang="pl-PL" dirty="0"/>
          </a:p>
          <a:p>
            <a:r>
              <a:rPr lang="pl-PL" dirty="0" smtClean="0"/>
              <a:t> </a:t>
            </a:r>
            <a:r>
              <a:rPr lang="pl-PL" dirty="0"/>
              <a:t>i od­po­wied­nią do stanu zdro­wia ak­tyw­ność fi­zycz­ną. Już samo zrzu­ce­nie </a:t>
            </a:r>
            <a:r>
              <a:rPr lang="pl-PL" dirty="0" smtClean="0"/>
              <a:t>nad­wa­gi</a:t>
            </a:r>
          </a:p>
          <a:p>
            <a:endParaRPr lang="pl-PL" dirty="0" smtClean="0"/>
          </a:p>
          <a:p>
            <a:r>
              <a:rPr lang="pl-PL" dirty="0" smtClean="0"/>
              <a:t> </a:t>
            </a:r>
            <a:r>
              <a:rPr lang="pl-PL" dirty="0"/>
              <a:t>przy­no­si czę­sto dużą po­pra­wę zdro­wia, a prze­strze­ga­nie diety cu­krzy­co­wej może </a:t>
            </a:r>
            <a:r>
              <a:rPr lang="pl-PL" dirty="0" smtClean="0"/>
              <a:t>nawet</a:t>
            </a:r>
          </a:p>
          <a:p>
            <a:endParaRPr lang="pl-PL" dirty="0"/>
          </a:p>
          <a:p>
            <a:r>
              <a:rPr lang="pl-PL" dirty="0" smtClean="0"/>
              <a:t> </a:t>
            </a:r>
            <a:r>
              <a:rPr lang="pl-PL" dirty="0"/>
              <a:t>spo­wo­do­wać cof­nię­cie się cho­ro­by</a:t>
            </a:r>
            <a:r>
              <a:rPr lang="pl-PL" dirty="0" smtClean="0"/>
              <a:t>.</a:t>
            </a:r>
          </a:p>
          <a:p>
            <a:r>
              <a:rPr lang="pl-PL" dirty="0" smtClean="0"/>
              <a:t> </a:t>
            </a:r>
            <a:endParaRPr lang="pl-PL" dirty="0"/>
          </a:p>
          <a:p>
            <a:r>
              <a:rPr lang="pl-PL" dirty="0"/>
              <a:t>Dieta ta to nic in­ne­go jak po pro­stu zdro­we menu, od­po­wied­nio zbi­lan­so­wa­ne</a:t>
            </a:r>
            <a:r>
              <a:rPr lang="pl-PL" dirty="0" smtClean="0"/>
              <a:t>.</a:t>
            </a:r>
          </a:p>
          <a:p>
            <a:endParaRPr lang="pl-PL" dirty="0" smtClean="0"/>
          </a:p>
          <a:p>
            <a:r>
              <a:rPr lang="pl-PL" dirty="0" smtClean="0"/>
              <a:t> </a:t>
            </a:r>
            <a:r>
              <a:rPr lang="pl-PL" dirty="0"/>
              <a:t>Na­le­ży </a:t>
            </a:r>
            <a:r>
              <a:rPr lang="pl-PL" dirty="0" smtClean="0"/>
              <a:t>jeść </a:t>
            </a:r>
            <a:r>
              <a:rPr lang="pl-PL" dirty="0"/>
              <a:t>głów­nie pro­duk­ty o ni­skim in­dek­sie </a:t>
            </a:r>
            <a:r>
              <a:rPr lang="pl-PL" dirty="0" err="1"/>
              <a:t>gli­ke­micz­nym</a:t>
            </a:r>
            <a:r>
              <a:rPr lang="pl-PL" dirty="0"/>
              <a:t> i z dużą ilo­ścią błon­ni­ka. </a:t>
            </a:r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Or­ga­nizm </a:t>
            </a:r>
            <a:r>
              <a:rPr lang="pl-PL" dirty="0"/>
              <a:t>prze­twa­rza je bo­wiem wolno, co po­zwa­la unik­nąć gwał­tow­nych </a:t>
            </a:r>
            <a:r>
              <a:rPr lang="pl-PL" dirty="0" smtClean="0"/>
              <a:t>sko­ków</a:t>
            </a:r>
          </a:p>
          <a:p>
            <a:endParaRPr lang="pl-PL" dirty="0"/>
          </a:p>
          <a:p>
            <a:r>
              <a:rPr lang="pl-PL" dirty="0" smtClean="0"/>
              <a:t> </a:t>
            </a:r>
            <a:r>
              <a:rPr lang="pl-PL" dirty="0"/>
              <a:t>po­zio­mu cukru we krwi. </a:t>
            </a:r>
          </a:p>
        </p:txBody>
      </p:sp>
      <p:pic>
        <p:nvPicPr>
          <p:cNvPr id="1025" name="va079981729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48750" cy="19050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72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2542" y="775296"/>
            <a:ext cx="1078992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Leczenie</a:t>
            </a:r>
          </a:p>
          <a:p>
            <a:pPr algn="ctr"/>
            <a:r>
              <a:rPr lang="pl-PL" sz="2000" b="1" dirty="0" smtClean="0">
                <a:solidFill>
                  <a:srgbClr val="FF0000"/>
                </a:solidFill>
              </a:rPr>
              <a:t>(stadium zaawansowane )</a:t>
            </a:r>
          </a:p>
          <a:p>
            <a:pPr algn="ctr"/>
            <a:endParaRPr lang="pl-PL" sz="2000" b="1" dirty="0" smtClean="0"/>
          </a:p>
          <a:p>
            <a:r>
              <a:rPr lang="pl-PL" dirty="0" smtClean="0"/>
              <a:t>W </a:t>
            </a:r>
            <a:r>
              <a:rPr lang="pl-PL" dirty="0"/>
              <a:t>bar­dziej za­awan­so­wa­nej cu­krzy­cy </a:t>
            </a:r>
            <a:r>
              <a:rPr lang="pl-PL" dirty="0" smtClean="0"/>
              <a:t>stosuje się leki </a:t>
            </a:r>
            <a:r>
              <a:rPr lang="pl-PL" dirty="0"/>
              <a:t>do­ust­ne. </a:t>
            </a:r>
            <a:endParaRPr lang="pl-PL" dirty="0" smtClean="0"/>
          </a:p>
          <a:p>
            <a:endParaRPr lang="pl-PL" dirty="0"/>
          </a:p>
          <a:p>
            <a:r>
              <a:rPr lang="pl-PL" dirty="0" smtClean="0"/>
              <a:t>Jeśli </a:t>
            </a:r>
            <a:r>
              <a:rPr lang="pl-PL" dirty="0"/>
              <a:t>leki do­ust­ne nie przy­nio­są po­żą­da­nych re­zul­ta­tów, trze­ba włą­czyć do </a:t>
            </a:r>
            <a:r>
              <a:rPr lang="pl-PL" dirty="0" smtClean="0"/>
              <a:t>te­ra­pii in­su­li­nę</a:t>
            </a:r>
            <a:r>
              <a:rPr lang="pl-PL" dirty="0"/>
              <a:t>. </a:t>
            </a:r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Jej </a:t>
            </a:r>
            <a:r>
              <a:rPr lang="pl-PL" dirty="0"/>
              <a:t>po­da­wa­nie po­win­no być zhar­mo­ni­zo­wa­ne z porą spo­ży­wa­nia po­sił­ków. </a:t>
            </a:r>
            <a:endParaRPr lang="pl-PL" dirty="0" smtClean="0"/>
          </a:p>
          <a:p>
            <a:endParaRPr lang="pl-PL" dirty="0"/>
          </a:p>
          <a:p>
            <a:r>
              <a:rPr lang="pl-PL" dirty="0"/>
              <a:t>Te­ra­pia in­su­li­ną wy­ma­ga sys­te­ma­tycz­nej sa­mo­dziel­nej kon­tro­li po­zio­mu cukru we krwi i moczu</a:t>
            </a:r>
            <a:r>
              <a:rPr lang="pl-PL" dirty="0" smtClean="0"/>
              <a:t>.</a:t>
            </a:r>
          </a:p>
          <a:p>
            <a:r>
              <a:rPr lang="pl-PL" dirty="0" smtClean="0"/>
              <a:t> </a:t>
            </a:r>
            <a:endParaRPr lang="pl-PL" dirty="0"/>
          </a:p>
          <a:p>
            <a:r>
              <a:rPr lang="pl-PL" dirty="0"/>
              <a:t>Osoba chora na cu­krzy­cę po­zo­sta­je pod opie­ką le­ka­rza pierw­sze­go kon­tak­tu i dia­be­to­lo­ga, </a:t>
            </a:r>
            <a:endParaRPr lang="pl-PL" dirty="0" smtClean="0"/>
          </a:p>
          <a:p>
            <a:endParaRPr lang="pl-PL" dirty="0"/>
          </a:p>
          <a:p>
            <a:r>
              <a:rPr lang="pl-PL" dirty="0" smtClean="0"/>
              <a:t>od­by­wa </a:t>
            </a:r>
            <a:r>
              <a:rPr lang="pl-PL" dirty="0"/>
              <a:t>także kon­tro­l­ne wi­zy­ty u kar­dio­lo­ga, ne­fro­lo­ga, oku­li­sty i chi­rur­ga</a:t>
            </a:r>
            <a:r>
              <a:rPr lang="pl-PL" dirty="0" smtClean="0"/>
              <a:t>.</a:t>
            </a:r>
          </a:p>
          <a:p>
            <a:endParaRPr lang="pl-PL" dirty="0"/>
          </a:p>
          <a:p>
            <a:r>
              <a:rPr lang="pl-PL" dirty="0" smtClean="0"/>
              <a:t> </a:t>
            </a:r>
            <a:r>
              <a:rPr lang="pl-PL" dirty="0"/>
              <a:t>Służą one za­po­bie­ga­niu lub wcze­sne­mu wy­kry­ciu po­wi­kłań cu­krzy­cy ze stro­ny ukła­du krą­że­nia</a:t>
            </a:r>
            <a:r>
              <a:rPr lang="pl-PL" dirty="0" smtClean="0"/>
              <a:t>,</a:t>
            </a:r>
          </a:p>
          <a:p>
            <a:endParaRPr lang="pl-PL" dirty="0"/>
          </a:p>
          <a:p>
            <a:r>
              <a:rPr lang="pl-PL" dirty="0" smtClean="0"/>
              <a:t> </a:t>
            </a:r>
            <a:r>
              <a:rPr lang="pl-PL" dirty="0"/>
              <a:t>ukła­du ner­wo­we­go, nerek i na­rzą­du wzro­ku. </a:t>
            </a:r>
            <a:endParaRPr lang="pl-PL" dirty="0" smtClean="0"/>
          </a:p>
          <a:p>
            <a:endParaRPr lang="pl-PL" dirty="0"/>
          </a:p>
          <a:p>
            <a:r>
              <a:rPr lang="pl-PL" dirty="0"/>
              <a:t>Jed­nym z naj­po­waż­niej­szych po­wi­kłań jest ze­spół </a:t>
            </a:r>
            <a:r>
              <a:rPr lang="pl-PL" b="1" dirty="0">
                <a:solidFill>
                  <a:srgbClr val="FF0000"/>
                </a:solidFill>
              </a:rPr>
              <a:t>stopy cu­krzy­co­wej. </a:t>
            </a:r>
          </a:p>
        </p:txBody>
      </p:sp>
    </p:spTree>
    <p:extLst>
      <p:ext uri="{BB962C8B-B14F-4D97-AF65-F5344CB8AC3E}">
        <p14:creationId xmlns:p14="http://schemas.microsoft.com/office/powerpoint/2010/main" val="1202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>
                <a:solidFill>
                  <a:srgbClr val="FF0000"/>
                </a:solidFill>
              </a:rPr>
              <a:t>Stopa </a:t>
            </a:r>
            <a:r>
              <a:rPr lang="pl-PL" sz="2800" dirty="0" smtClean="0">
                <a:solidFill>
                  <a:srgbClr val="FF0000"/>
                </a:solidFill>
              </a:rPr>
              <a:t>cukrzycowa – </a:t>
            </a:r>
            <a:br>
              <a:rPr lang="pl-PL" sz="2800" dirty="0" smtClean="0">
                <a:solidFill>
                  <a:srgbClr val="FF0000"/>
                </a:solidFill>
              </a:rPr>
            </a:br>
            <a:r>
              <a:rPr lang="pl-PL" sz="2800" dirty="0" smtClean="0">
                <a:solidFill>
                  <a:srgbClr val="FF0000"/>
                </a:solidFill>
              </a:rPr>
              <a:t/>
            </a:r>
            <a:br>
              <a:rPr lang="pl-PL" sz="2800" dirty="0" smtClean="0">
                <a:solidFill>
                  <a:srgbClr val="FF0000"/>
                </a:solidFill>
              </a:rPr>
            </a:br>
            <a:r>
              <a:rPr lang="pl-PL" sz="1800" dirty="0" smtClean="0"/>
              <a:t>zespół </a:t>
            </a:r>
            <a:r>
              <a:rPr lang="pl-PL" sz="1800" dirty="0"/>
              <a:t>specyficznych przypadłości dotykających stopę. </a:t>
            </a:r>
            <a:r>
              <a:rPr lang="pl-PL" sz="1800" dirty="0" smtClean="0"/>
              <a:t>Jest powikłaniem</a:t>
            </a:r>
            <a:br>
              <a:rPr lang="pl-PL" sz="18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 </a:t>
            </a:r>
            <a:r>
              <a:rPr lang="pl-PL" sz="1800" dirty="0"/>
              <a:t>cukrzycy. Występuje u 6-10% pacjentów z </a:t>
            </a:r>
            <a:r>
              <a:rPr lang="pl-PL" sz="1800" dirty="0" smtClean="0"/>
              <a:t>cukrzycą. </a:t>
            </a:r>
            <a:r>
              <a:rPr lang="pl-PL" sz="1800" dirty="0"/>
              <a:t> </a:t>
            </a:r>
            <a:r>
              <a:rPr lang="pl-PL" sz="1800" dirty="0" smtClean="0"/>
              <a:t>Nieleczona</a:t>
            </a:r>
            <a:r>
              <a:rPr lang="pl-PL" sz="1800" dirty="0"/>
              <a:t>, </a:t>
            </a:r>
            <a:r>
              <a:rPr lang="pl-PL" sz="1800" dirty="0" smtClean="0"/>
              <a:t>prowadzi</a:t>
            </a:r>
            <a:br>
              <a:rPr lang="pl-PL" sz="18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 </a:t>
            </a:r>
            <a:r>
              <a:rPr lang="pl-PL" sz="1800" dirty="0"/>
              <a:t>do nieodwracalnych deformacji i martwic stopy, co często </a:t>
            </a:r>
            <a:r>
              <a:rPr lang="pl-PL" sz="1800" dirty="0" smtClean="0"/>
              <a:t>kończy się amputacją.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/>
              <a:t/>
            </a:r>
            <a:br>
              <a:rPr lang="pl-PL" sz="2000" dirty="0"/>
            </a:br>
            <a:endParaRPr lang="pl-PL" sz="2000" dirty="0"/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43" y="2808288"/>
            <a:ext cx="3607441" cy="3664976"/>
          </a:xfrm>
        </p:spPr>
      </p:pic>
      <p:pic>
        <p:nvPicPr>
          <p:cNvPr id="10" name="Symbol zastępczy zawartości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445" y="2808289"/>
            <a:ext cx="3590925" cy="3664976"/>
          </a:xfrm>
        </p:spPr>
      </p:pic>
    </p:spTree>
    <p:extLst>
      <p:ext uri="{BB962C8B-B14F-4D97-AF65-F5344CB8AC3E}">
        <p14:creationId xmlns:p14="http://schemas.microsoft.com/office/powerpoint/2010/main" val="3502050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450850"/>
            <a:r>
              <a:rPr lang="pl-PL" sz="1800" b="1" dirty="0">
                <a:solidFill>
                  <a:srgbClr val="FF0000"/>
                </a:solidFill>
              </a:rPr>
              <a:t>Podstawowe narzędzia diabetyka </a:t>
            </a:r>
            <a:r>
              <a:rPr lang="pl-PL" sz="1800" b="1" dirty="0" smtClean="0">
                <a:solidFill>
                  <a:srgbClr val="FF0000"/>
                </a:solidFill>
              </a:rPr>
              <a:t/>
            </a:r>
            <a:br>
              <a:rPr lang="pl-PL" sz="1800" b="1" dirty="0" smtClean="0">
                <a:solidFill>
                  <a:srgbClr val="FF0000"/>
                </a:solidFill>
              </a:rPr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>1. </a:t>
            </a:r>
            <a:r>
              <a:rPr lang="pl-PL" sz="1800" dirty="0" err="1"/>
              <a:t>Glu­ko­metr</a:t>
            </a:r>
            <a:r>
              <a:rPr lang="pl-PL" sz="1800" dirty="0"/>
              <a:t> – służy do ozna­cza­nia po­zio­mu cukru we krwi.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>2. Test pa­sko­wy – po­trzeb­ny jest do ozna­cza­nia po­zio­mu glu­ko­zy i ace­to­nu w moczu.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>3. Pen – </a:t>
            </a:r>
            <a:r>
              <a:rPr lang="pl-PL" sz="1800" dirty="0" err="1"/>
              <a:t>wstrzy­ki­wacz</a:t>
            </a:r>
            <a:r>
              <a:rPr lang="pl-PL" sz="1800" dirty="0"/>
              <a:t> pió­ro­wy z wy­mie­nial­nym wkła­dem z in­su­li­ną.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>4. Pompa in­su­li­no­wa </a:t>
            </a:r>
            <a:r>
              <a:rPr lang="pl-PL" sz="1800" dirty="0" smtClean="0"/>
              <a:t>–</a:t>
            </a:r>
            <a:endParaRPr lang="pl-PL" sz="1800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357" y="3277772"/>
            <a:ext cx="6724357" cy="3580228"/>
          </a:xfrm>
        </p:spPr>
      </p:pic>
    </p:spTree>
    <p:extLst>
      <p:ext uri="{BB962C8B-B14F-4D97-AF65-F5344CB8AC3E}">
        <p14:creationId xmlns:p14="http://schemas.microsoft.com/office/powerpoint/2010/main" val="1572033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8858" y="554631"/>
            <a:ext cx="8825657" cy="4070378"/>
          </a:xfrm>
        </p:spPr>
        <p:txBody>
          <a:bodyPr/>
          <a:lstStyle/>
          <a:p>
            <a:r>
              <a:rPr lang="pl-PL" sz="1200" dirty="0" smtClean="0">
                <a:hlinkClick r:id="rId2"/>
              </a:rPr>
              <a:t/>
            </a:r>
            <a:br>
              <a:rPr lang="pl-PL" sz="1200" dirty="0" smtClean="0">
                <a:hlinkClick r:id="rId2"/>
              </a:rPr>
            </a:br>
            <a:r>
              <a:rPr lang="pl-PL" sz="1200" dirty="0">
                <a:hlinkClick r:id="rId2"/>
              </a:rPr>
              <a:t/>
            </a:r>
            <a:br>
              <a:rPr lang="pl-PL" sz="1200" dirty="0">
                <a:hlinkClick r:id="rId2"/>
              </a:rPr>
            </a:br>
            <a:r>
              <a:rPr lang="pl-PL" sz="2000" b="1" u="sng" dirty="0" smtClean="0">
                <a:hlinkClick r:id="rId2"/>
              </a:rPr>
              <a:t/>
            </a:r>
            <a:br>
              <a:rPr lang="pl-PL" sz="2000" b="1" u="sng" dirty="0" smtClean="0">
                <a:hlinkClick r:id="rId2"/>
              </a:rPr>
            </a:br>
            <a:r>
              <a:rPr lang="pl-PL" sz="2000" b="1" u="sng" dirty="0" smtClean="0">
                <a:hlinkClick r:id="rId2"/>
              </a:rPr>
              <a:t>źródła wykorzystane do prezentacji.</a:t>
            </a:r>
            <a:r>
              <a:rPr lang="pl-PL" sz="1200" b="1" u="sng" dirty="0">
                <a:hlinkClick r:id="rId2"/>
              </a:rPr>
              <a:t/>
            </a:r>
            <a:br>
              <a:rPr lang="pl-PL" sz="1200" b="1" u="sng" dirty="0">
                <a:hlinkClick r:id="rId2"/>
              </a:rPr>
            </a:br>
            <a:r>
              <a:rPr lang="pl-PL" sz="1200" dirty="0" smtClean="0">
                <a:hlinkClick r:id="rId2"/>
              </a:rPr>
              <a:t/>
            </a:r>
            <a:br>
              <a:rPr lang="pl-PL" sz="1200" dirty="0" smtClean="0">
                <a:hlinkClick r:id="rId2"/>
              </a:rPr>
            </a:br>
            <a:r>
              <a:rPr lang="pl-PL" sz="1200" dirty="0">
                <a:hlinkClick r:id="rId2"/>
              </a:rPr>
              <a:t/>
            </a:r>
            <a:br>
              <a:rPr lang="pl-PL" sz="1200" dirty="0">
                <a:hlinkClick r:id="rId2"/>
              </a:rPr>
            </a:br>
            <a:r>
              <a:rPr lang="pl-PL" sz="1200" dirty="0" smtClean="0">
                <a:hlinkClick r:id="rId2"/>
              </a:rPr>
              <a:t/>
            </a:r>
            <a:br>
              <a:rPr lang="pl-PL" sz="1200" dirty="0" smtClean="0">
                <a:hlinkClick r:id="rId2"/>
              </a:rPr>
            </a:br>
            <a:r>
              <a:rPr lang="pl-PL" sz="1200" dirty="0" smtClean="0">
                <a:hlinkClick r:id="rId2"/>
              </a:rPr>
              <a:t>http</a:t>
            </a:r>
            <a:r>
              <a:rPr lang="pl-PL" sz="1200" dirty="0">
                <a:hlinkClick r:id="rId2"/>
              </a:rPr>
              <a:t>://</a:t>
            </a:r>
            <a:r>
              <a:rPr lang="pl-PL" sz="1200" dirty="0" smtClean="0">
                <a:hlinkClick r:id="rId2"/>
              </a:rPr>
              <a:t>www.euro-bion.pl/larwoterapia.html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/>
              <a:t/>
            </a:r>
            <a:br>
              <a:rPr lang="pl-PL" sz="1200" dirty="0"/>
            </a:br>
            <a:r>
              <a:rPr lang="pl-PL" sz="1200" dirty="0">
                <a:hlinkClick r:id="rId3"/>
              </a:rPr>
              <a:t>http://</a:t>
            </a:r>
            <a:r>
              <a:rPr lang="pl-PL" sz="1200" dirty="0" smtClean="0">
                <a:hlinkClick r:id="rId3"/>
              </a:rPr>
              <a:t>wiadomosci.onet.pl/cukrzyca-objawy-leczenie-refundacja/zzbxs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/>
              <a:t/>
            </a:r>
            <a:br>
              <a:rPr lang="pl-PL" sz="1200" dirty="0"/>
            </a:br>
            <a:r>
              <a:rPr lang="pl-PL" sz="1200" dirty="0">
                <a:hlinkClick r:id="rId4"/>
              </a:rPr>
              <a:t>http://</a:t>
            </a:r>
            <a:r>
              <a:rPr lang="pl-PL" sz="1200" dirty="0" smtClean="0">
                <a:hlinkClick r:id="rId4"/>
              </a:rPr>
              <a:t>pl.wikipedia.org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/>
              <a:t/>
            </a:r>
            <a:br>
              <a:rPr lang="pl-PL" sz="1200" dirty="0"/>
            </a:br>
            <a:r>
              <a:rPr lang="pl-PL" sz="1200" dirty="0">
                <a:hlinkClick r:id="rId5"/>
              </a:rPr>
              <a:t>http://</a:t>
            </a:r>
            <a:r>
              <a:rPr lang="pl-PL" sz="1200" dirty="0" smtClean="0">
                <a:hlinkClick r:id="rId5"/>
              </a:rPr>
              <a:t>zdrowie.gazeta.pl/Zdrowie/1,101580,7045761,Ostre_zapalenie_trzustki.html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/>
              <a:t/>
            </a:r>
            <a:br>
              <a:rPr lang="pl-PL" sz="1200" dirty="0"/>
            </a:br>
            <a:endParaRPr lang="pl-PL" sz="12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91939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NIEBIESKI PIERŚCIEŃ -</a:t>
            </a:r>
            <a:br>
              <a:rPr lang="pl-PL" b="1" dirty="0" smtClean="0">
                <a:solidFill>
                  <a:srgbClr val="FF0000"/>
                </a:solidFill>
              </a:rPr>
            </a:br>
            <a:r>
              <a:rPr lang="pl-PL" b="1" dirty="0" smtClean="0">
                <a:solidFill>
                  <a:srgbClr val="FF0000"/>
                </a:solidFill>
              </a:rPr>
              <a:t>SYMBOL CUKRZYCY.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88" y="3007519"/>
            <a:ext cx="2286000" cy="2286000"/>
          </a:xfrm>
        </p:spPr>
      </p:pic>
    </p:spTree>
    <p:extLst>
      <p:ext uri="{BB962C8B-B14F-4D97-AF65-F5344CB8AC3E}">
        <p14:creationId xmlns:p14="http://schemas.microsoft.com/office/powerpoint/2010/main" val="288780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717453" y="1744394"/>
            <a:ext cx="104241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 smtClean="0">
                <a:solidFill>
                  <a:srgbClr val="FF0000"/>
                </a:solidFill>
              </a:rPr>
              <a:t>CUKRZYCA  -  </a:t>
            </a:r>
            <a:r>
              <a:rPr lang="pl-PL" sz="3200" dirty="0" smtClean="0"/>
              <a:t>grupa chorób metabolicznych </a:t>
            </a:r>
            <a:endParaRPr lang="pl-PL" sz="3200" dirty="0" smtClean="0"/>
          </a:p>
          <a:p>
            <a:endParaRPr lang="pl-PL" sz="3200" dirty="0"/>
          </a:p>
          <a:p>
            <a:r>
              <a:rPr lang="pl-PL" sz="3200" dirty="0" smtClean="0"/>
              <a:t>charakteryzująca </a:t>
            </a:r>
            <a:r>
              <a:rPr lang="pl-PL" sz="3200" dirty="0" smtClean="0"/>
              <a:t>się hiperglikemią (podwyższonym </a:t>
            </a:r>
            <a:endParaRPr lang="pl-PL" sz="3200" dirty="0" smtClean="0"/>
          </a:p>
          <a:p>
            <a:endParaRPr lang="pl-PL" sz="3200" dirty="0"/>
          </a:p>
          <a:p>
            <a:r>
              <a:rPr lang="pl-PL" sz="3200" dirty="0" smtClean="0"/>
              <a:t>poziomem </a:t>
            </a:r>
            <a:r>
              <a:rPr lang="pl-PL" sz="3200" dirty="0" smtClean="0"/>
              <a:t>cukru we krwi) wynikającą z defektu </a:t>
            </a:r>
            <a:endParaRPr lang="pl-PL" sz="3200" dirty="0" smtClean="0"/>
          </a:p>
          <a:p>
            <a:endParaRPr lang="pl-PL" sz="3200" dirty="0"/>
          </a:p>
          <a:p>
            <a:r>
              <a:rPr lang="pl-PL" sz="3200" dirty="0" smtClean="0"/>
              <a:t>produkcji </a:t>
            </a:r>
            <a:r>
              <a:rPr lang="pl-PL" sz="3200" dirty="0" smtClean="0"/>
              <a:t>insuliny lub jej działania wydzielanej </a:t>
            </a:r>
            <a:r>
              <a:rPr lang="pl-PL" sz="3200" dirty="0" smtClean="0"/>
              <a:t>przez</a:t>
            </a:r>
          </a:p>
          <a:p>
            <a:endParaRPr lang="pl-PL" sz="3200" dirty="0"/>
          </a:p>
          <a:p>
            <a:r>
              <a:rPr lang="pl-PL" sz="3200" dirty="0" smtClean="0"/>
              <a:t> </a:t>
            </a:r>
            <a:r>
              <a:rPr lang="pl-PL" sz="3200" dirty="0" smtClean="0"/>
              <a:t>komórki beta trzustki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93627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47113" y="1293280"/>
            <a:ext cx="1038195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 smtClean="0"/>
              <a:t>Ze względu na przyczynę i przebieg choroby, można wyróżnić :</a:t>
            </a:r>
          </a:p>
          <a:p>
            <a:endParaRPr lang="pl-PL" sz="32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3200" dirty="0" smtClean="0"/>
              <a:t>cukrzycę typu 1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3200" dirty="0" smtClean="0"/>
              <a:t>cukrzycę typu 2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3200" dirty="0" smtClean="0"/>
              <a:t>cukrzycę ciężarnych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3200" dirty="0" smtClean="0"/>
              <a:t> inne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59390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/>
              <a:t>TRZUSTKA –  wywarza hormony takie jak insulina i glukagon oraz enzymy trawienne tzw. sok trzustkowy.</a:t>
            </a: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477" y="2461845"/>
            <a:ext cx="3146821" cy="4164037"/>
          </a:xfrm>
        </p:spPr>
      </p:pic>
    </p:spTree>
    <p:extLst>
      <p:ext uri="{BB962C8B-B14F-4D97-AF65-F5344CB8AC3E}">
        <p14:creationId xmlns:p14="http://schemas.microsoft.com/office/powerpoint/2010/main" val="296570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75249" y="335846"/>
            <a:ext cx="969264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Cukrzyca  typu 1 </a:t>
            </a:r>
          </a:p>
          <a:p>
            <a:pPr algn="ctr"/>
            <a:endParaRPr lang="pl-PL" sz="2800" dirty="0" smtClean="0"/>
          </a:p>
          <a:p>
            <a:r>
              <a:rPr lang="pl-PL" sz="2800" dirty="0" smtClean="0"/>
              <a:t> - </a:t>
            </a:r>
            <a:r>
              <a:rPr lang="pl-PL" sz="2000" dirty="0" smtClean="0"/>
              <a:t>to </a:t>
            </a:r>
            <a:r>
              <a:rPr lang="pl-PL" sz="2000" dirty="0"/>
              <a:t>cho­ro­ba uwa­run­ko­wa­na ge­ne­tycz­nie, </a:t>
            </a:r>
            <a:r>
              <a:rPr lang="pl-PL" sz="2000" dirty="0" smtClean="0"/>
              <a:t>która ujaw­nia się </a:t>
            </a:r>
            <a:r>
              <a:rPr lang="pl-PL" sz="2000" dirty="0"/>
              <a:t>w mło­dym </a:t>
            </a:r>
            <a:r>
              <a:rPr lang="pl-PL" sz="2000" dirty="0" smtClean="0"/>
              <a:t>     </a:t>
            </a:r>
          </a:p>
          <a:p>
            <a:r>
              <a:rPr lang="pl-PL" sz="2000" dirty="0" smtClean="0"/>
              <a:t>      wieku</a:t>
            </a:r>
            <a:r>
              <a:rPr lang="pl-PL" sz="2000" dirty="0"/>
              <a:t>. </a:t>
            </a:r>
            <a:endParaRPr lang="pl-PL" sz="2000" dirty="0" smtClean="0"/>
          </a:p>
          <a:p>
            <a:endParaRPr lang="pl-PL" sz="2000" dirty="0" smtClean="0"/>
          </a:p>
          <a:p>
            <a:r>
              <a:rPr lang="pl-PL" sz="2000" dirty="0" smtClean="0"/>
              <a:t>W </a:t>
            </a:r>
            <a:r>
              <a:rPr lang="pl-PL" sz="2000" dirty="0"/>
              <a:t>wy­ni­ku me­cha­ni­zmów </a:t>
            </a:r>
            <a:r>
              <a:rPr lang="pl-PL" sz="2000" dirty="0" err="1" smtClean="0"/>
              <a:t>au­to­im­mu­no­lo­gicz­nich</a:t>
            </a:r>
            <a:r>
              <a:rPr lang="pl-PL" sz="2000" dirty="0"/>
              <a:t> </a:t>
            </a:r>
            <a:r>
              <a:rPr lang="pl-PL" sz="2000" dirty="0" smtClean="0"/>
              <a:t> </a:t>
            </a:r>
            <a:r>
              <a:rPr lang="pl-PL" sz="2000" dirty="0"/>
              <a:t>do­cho­dzi do </a:t>
            </a:r>
            <a:r>
              <a:rPr lang="pl-PL" sz="2000" dirty="0" smtClean="0"/>
              <a:t>znisz­cze­nia</a:t>
            </a:r>
          </a:p>
          <a:p>
            <a:endParaRPr lang="pl-PL" sz="2000" dirty="0" smtClean="0"/>
          </a:p>
          <a:p>
            <a:r>
              <a:rPr lang="pl-PL" sz="2000" dirty="0" smtClean="0"/>
              <a:t> </a:t>
            </a:r>
            <a:r>
              <a:rPr lang="pl-PL" sz="2000" dirty="0"/>
              <a:t>ko­mó­rek </a:t>
            </a:r>
            <a:r>
              <a:rPr lang="pl-PL" sz="2000" dirty="0" smtClean="0"/>
              <a:t>trzust­ko­wych </a:t>
            </a:r>
            <a:r>
              <a:rPr lang="pl-PL" sz="2000" dirty="0"/>
              <a:t>wy­twa­rza­ją­cych in­su­li­nę</a:t>
            </a:r>
            <a:r>
              <a:rPr lang="pl-PL" sz="2000" dirty="0" smtClean="0"/>
              <a:t>.</a:t>
            </a:r>
          </a:p>
          <a:p>
            <a:endParaRPr lang="pl-PL" sz="2000" dirty="0"/>
          </a:p>
          <a:p>
            <a:r>
              <a:rPr lang="pl-PL" sz="2000" dirty="0" smtClean="0"/>
              <a:t> </a:t>
            </a:r>
            <a:r>
              <a:rPr lang="pl-PL" sz="2000" dirty="0"/>
              <a:t>Cu­krzy­ca tego typu </a:t>
            </a:r>
            <a:r>
              <a:rPr lang="pl-PL" sz="2000" dirty="0" smtClean="0"/>
              <a:t>na­zy­wa­na </a:t>
            </a:r>
            <a:r>
              <a:rPr lang="pl-PL" sz="2000" dirty="0"/>
              <a:t>jest </a:t>
            </a:r>
            <a:r>
              <a:rPr lang="pl-PL" sz="2000" dirty="0" err="1"/>
              <a:t>in­su­li­no­za­leż­ną</a:t>
            </a:r>
            <a:r>
              <a:rPr lang="pl-PL" sz="2000" dirty="0"/>
              <a:t>, po­nie­waż </a:t>
            </a:r>
            <a:r>
              <a:rPr lang="pl-PL" sz="2000" dirty="0" smtClean="0"/>
              <a:t>wy­ma­ga</a:t>
            </a:r>
          </a:p>
          <a:p>
            <a:endParaRPr lang="pl-PL" sz="2000" dirty="0" smtClean="0"/>
          </a:p>
          <a:p>
            <a:r>
              <a:rPr lang="pl-PL" sz="2000" dirty="0" smtClean="0"/>
              <a:t> </a:t>
            </a:r>
            <a:r>
              <a:rPr lang="pl-PL" sz="2000" dirty="0"/>
              <a:t>sta­łe­go po­da­wa­nia in­su­li­ny. </a:t>
            </a:r>
            <a:endParaRPr lang="pl-PL" sz="2000" dirty="0" smtClean="0"/>
          </a:p>
          <a:p>
            <a:endParaRPr lang="pl-PL" sz="2000" dirty="0" smtClean="0"/>
          </a:p>
          <a:p>
            <a:r>
              <a:rPr lang="pl-PL" sz="2000" dirty="0" smtClean="0"/>
              <a:t>Wy­stę­pu­je </a:t>
            </a:r>
            <a:r>
              <a:rPr lang="pl-PL" sz="2000" dirty="0"/>
              <a:t>u 10-20 pro­cent </a:t>
            </a:r>
            <a:r>
              <a:rPr lang="pl-PL" sz="2000" dirty="0" smtClean="0"/>
              <a:t>cho­rych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424579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492369" y="1012875"/>
            <a:ext cx="1038195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082675" algn="l"/>
              </a:tabLst>
            </a:pPr>
            <a:r>
              <a:rPr lang="pl-PL" sz="2800" b="1" dirty="0" smtClean="0">
                <a:solidFill>
                  <a:srgbClr val="FF0000"/>
                </a:solidFill>
              </a:rPr>
              <a:t>Cukrzyca typu 2</a:t>
            </a:r>
          </a:p>
          <a:p>
            <a:pPr>
              <a:tabLst>
                <a:tab pos="1082675" algn="l"/>
              </a:tabLst>
            </a:pPr>
            <a:endParaRPr lang="pl-PL" sz="2000" dirty="0" smtClean="0"/>
          </a:p>
          <a:p>
            <a:pPr>
              <a:tabLst>
                <a:tab pos="1082675" algn="l"/>
              </a:tabLst>
            </a:pPr>
            <a:r>
              <a:rPr lang="pl-PL" sz="2000" dirty="0" smtClean="0"/>
              <a:t>Najczęstszą </a:t>
            </a:r>
            <a:r>
              <a:rPr lang="pl-PL" sz="2000" dirty="0"/>
              <a:t>postacią cukrzycy jest </a:t>
            </a:r>
            <a:r>
              <a:rPr lang="pl-PL" sz="2000" b="1" dirty="0"/>
              <a:t>cukrzyca typu </a:t>
            </a:r>
            <a:r>
              <a:rPr lang="pl-PL" sz="2000" b="1" dirty="0" smtClean="0"/>
              <a:t>2</a:t>
            </a:r>
            <a:r>
              <a:rPr lang="pl-PL" sz="2000" dirty="0" smtClean="0"/>
              <a:t> –</a:t>
            </a:r>
          </a:p>
          <a:p>
            <a:endParaRPr lang="pl-PL" sz="2000" dirty="0" smtClean="0"/>
          </a:p>
          <a:p>
            <a:r>
              <a:rPr lang="pl-PL" sz="2000" dirty="0" smtClean="0"/>
              <a:t> </a:t>
            </a:r>
            <a:r>
              <a:rPr lang="pl-PL" sz="2000" dirty="0"/>
              <a:t>polegająca na zmniejszonej wrażliwości tkanek na insulinę </a:t>
            </a:r>
            <a:endParaRPr lang="pl-PL" sz="2000" dirty="0" smtClean="0"/>
          </a:p>
          <a:p>
            <a:endParaRPr lang="pl-PL" sz="2000" b="1" dirty="0" smtClean="0"/>
          </a:p>
          <a:p>
            <a:r>
              <a:rPr lang="pl-PL" sz="2000" b="1" dirty="0" smtClean="0"/>
              <a:t>                                             </a:t>
            </a:r>
            <a:r>
              <a:rPr lang="pl-PL" sz="2000" b="1" dirty="0" err="1" smtClean="0">
                <a:solidFill>
                  <a:srgbClr val="FF0000"/>
                </a:solidFill>
              </a:rPr>
              <a:t>insulinooporność</a:t>
            </a:r>
            <a:r>
              <a:rPr lang="pl-PL" sz="2000" b="1" dirty="0" smtClean="0">
                <a:solidFill>
                  <a:srgbClr val="FF0000"/>
                </a:solidFill>
              </a:rPr>
              <a:t>. </a:t>
            </a:r>
          </a:p>
          <a:p>
            <a:endParaRPr lang="pl-PL" sz="2000" b="1" dirty="0">
              <a:solidFill>
                <a:srgbClr val="FF0000"/>
              </a:solidFill>
            </a:endParaRPr>
          </a:p>
          <a:p>
            <a:r>
              <a:rPr lang="pl-PL" sz="2000" dirty="0" smtClean="0"/>
              <a:t>Stan </a:t>
            </a:r>
            <a:r>
              <a:rPr lang="pl-PL" sz="2000" dirty="0"/>
              <a:t>ten wymaga produkcji nadmiernej ilości  </a:t>
            </a:r>
            <a:r>
              <a:rPr lang="pl-PL" sz="2000" dirty="0" smtClean="0"/>
              <a:t> insuliny</a:t>
            </a:r>
            <a:r>
              <a:rPr lang="pl-PL" sz="2000" dirty="0"/>
              <a:t>, co w dalszym przebiegu </a:t>
            </a:r>
            <a:endParaRPr lang="pl-PL" sz="2000" dirty="0" smtClean="0"/>
          </a:p>
          <a:p>
            <a:endParaRPr lang="pl-PL" sz="2000" dirty="0"/>
          </a:p>
          <a:p>
            <a:r>
              <a:rPr lang="pl-PL" sz="2000" dirty="0" smtClean="0"/>
              <a:t>choroby </a:t>
            </a:r>
            <a:r>
              <a:rPr lang="pl-PL" sz="2000" dirty="0"/>
              <a:t>przekracza zdolności </a:t>
            </a:r>
            <a:r>
              <a:rPr lang="pl-PL" sz="2000" dirty="0" smtClean="0"/>
              <a:t>wydzielnicze </a:t>
            </a:r>
            <a:r>
              <a:rPr lang="pl-PL" sz="2000" dirty="0"/>
              <a:t>trzustki. </a:t>
            </a:r>
            <a:endParaRPr lang="pl-PL" sz="2000" dirty="0" smtClean="0"/>
          </a:p>
          <a:p>
            <a:endParaRPr lang="pl-PL" sz="2000" dirty="0"/>
          </a:p>
          <a:p>
            <a:r>
              <a:rPr lang="pl-PL" sz="2000" dirty="0" smtClean="0"/>
              <a:t>W </a:t>
            </a:r>
            <a:r>
              <a:rPr lang="pl-PL" sz="2000" dirty="0"/>
              <a:t>cukrzycy typu 2, dochodzi do </a:t>
            </a:r>
            <a:r>
              <a:rPr lang="pl-PL" sz="2000" dirty="0" smtClean="0"/>
              <a:t>uszkodzenia komórek beta w </a:t>
            </a:r>
            <a:r>
              <a:rPr lang="pl-PL" sz="2000" dirty="0"/>
              <a:t>wyspach trzustki i </a:t>
            </a:r>
            <a:endParaRPr lang="pl-PL" sz="2000" dirty="0" smtClean="0"/>
          </a:p>
          <a:p>
            <a:endParaRPr lang="pl-PL" sz="2000" dirty="0"/>
          </a:p>
          <a:p>
            <a:r>
              <a:rPr lang="pl-PL" sz="2000" dirty="0" smtClean="0"/>
              <a:t>upośledzenia</a:t>
            </a:r>
            <a:r>
              <a:rPr lang="pl-PL" sz="2000" dirty="0"/>
              <a:t>, a później  </a:t>
            </a:r>
            <a:r>
              <a:rPr lang="pl-PL" sz="2000" dirty="0" smtClean="0"/>
              <a:t>zaprzestania </a:t>
            </a:r>
            <a:r>
              <a:rPr lang="pl-PL" sz="2000" dirty="0"/>
              <a:t>wydzielania insuliny.</a:t>
            </a:r>
          </a:p>
        </p:txBody>
      </p:sp>
    </p:spTree>
    <p:extLst>
      <p:ext uri="{BB962C8B-B14F-4D97-AF65-F5344CB8AC3E}">
        <p14:creationId xmlns:p14="http://schemas.microsoft.com/office/powerpoint/2010/main" val="233516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42535" y="1582341"/>
            <a:ext cx="9678573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rgbClr val="FF0000"/>
                </a:solidFill>
              </a:rPr>
              <a:t>Sygnały zwiastujące początek cukrzycy </a:t>
            </a:r>
            <a:endParaRPr lang="pl-PL" sz="2800" b="1" dirty="0" smtClean="0">
              <a:solidFill>
                <a:srgbClr val="FF0000"/>
              </a:solidFill>
            </a:endParaRPr>
          </a:p>
          <a:p>
            <a:pPr algn="ctr"/>
            <a:endParaRPr lang="pl-PL" sz="2800" b="1" dirty="0">
              <a:solidFill>
                <a:srgbClr val="FF0000"/>
              </a:solidFill>
            </a:endParaRPr>
          </a:p>
          <a:p>
            <a:r>
              <a:rPr lang="pl-PL" sz="2000" dirty="0"/>
              <a:t>Cu­krzy­ca jest trud­na do zdia­gno­zo­wa­nia, bo po­czą­tek cho­ro­by </a:t>
            </a:r>
            <a:r>
              <a:rPr lang="pl-PL" sz="2000" dirty="0" smtClean="0"/>
              <a:t>nie</a:t>
            </a:r>
          </a:p>
          <a:p>
            <a:endParaRPr lang="pl-PL" sz="2000" dirty="0" smtClean="0"/>
          </a:p>
          <a:p>
            <a:r>
              <a:rPr lang="pl-PL" sz="2000" dirty="0" smtClean="0"/>
              <a:t> </a:t>
            </a:r>
            <a:r>
              <a:rPr lang="pl-PL" sz="2000" dirty="0"/>
              <a:t>po­wo­du­je wy­raź­nych do­le­gli­wo­ści. Pierw­szy­mi ob­ja­wa­mi mogą być</a:t>
            </a:r>
            <a:r>
              <a:rPr lang="pl-PL" sz="2000" dirty="0" smtClean="0"/>
              <a:t>:</a:t>
            </a:r>
          </a:p>
          <a:p>
            <a:endParaRPr lang="pl-PL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pl-PL" sz="2000" dirty="0" smtClean="0"/>
              <a:t> </a:t>
            </a:r>
            <a:r>
              <a:rPr lang="pl-PL" sz="2000" dirty="0"/>
              <a:t>wzmo­żo­ne pra­gnie­nie</a:t>
            </a:r>
            <a:r>
              <a:rPr lang="pl-PL" sz="2000" dirty="0" smtClean="0"/>
              <a:t>,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 smtClean="0"/>
              <a:t> </a:t>
            </a:r>
            <a:r>
              <a:rPr lang="pl-PL" sz="2000" dirty="0"/>
              <a:t>wy­sy­cha­nie w ustach, </a:t>
            </a:r>
            <a:endParaRPr lang="pl-PL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pl-PL" sz="2000" dirty="0" smtClean="0"/>
              <a:t>sen­ność</a:t>
            </a:r>
            <a:r>
              <a:rPr lang="pl-PL" sz="2000" dirty="0"/>
              <a:t>, </a:t>
            </a:r>
            <a:endParaRPr lang="pl-PL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pl-PL" sz="2000" dirty="0" smtClean="0"/>
              <a:t>częst­sza </a:t>
            </a:r>
            <a:r>
              <a:rPr lang="pl-PL" sz="2000" dirty="0"/>
              <a:t>po­trze­ba od­da­wa­nia moczu</a:t>
            </a:r>
            <a:r>
              <a:rPr lang="pl-PL" sz="2000" dirty="0" smtClean="0"/>
              <a:t>,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 smtClean="0"/>
              <a:t> </a:t>
            </a:r>
            <a:r>
              <a:rPr lang="pl-PL" sz="2000" dirty="0"/>
              <a:t>osła­bie­nie i chud­nię­cie mimo wzmo­żo­ne­go ape­ty­tu. </a:t>
            </a:r>
          </a:p>
        </p:txBody>
      </p:sp>
    </p:spTree>
    <p:extLst>
      <p:ext uri="{BB962C8B-B14F-4D97-AF65-F5344CB8AC3E}">
        <p14:creationId xmlns:p14="http://schemas.microsoft.com/office/powerpoint/2010/main" val="233363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61705" y="157296"/>
            <a:ext cx="9404723" cy="1400530"/>
          </a:xfrm>
        </p:spPr>
        <p:txBody>
          <a:bodyPr/>
          <a:lstStyle/>
          <a:p>
            <a:pPr algn="ctr"/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Wystąpienie tych objawów powinno nas skłonić do wizyty u</a:t>
            </a:r>
            <a:br>
              <a:rPr lang="pl-PL" sz="2400" dirty="0" smtClean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 smtClean="0"/>
              <a:t> lekarza i zrobienie badania na poziom cukru we krwi.</a:t>
            </a:r>
            <a:br>
              <a:rPr lang="pl-PL" sz="2400" dirty="0" smtClean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 smtClean="0"/>
              <a:t> </a:t>
            </a:r>
            <a:r>
              <a:rPr lang="pl-PL" sz="2400" dirty="0" smtClean="0">
                <a:solidFill>
                  <a:srgbClr val="FF0000"/>
                </a:solidFill>
              </a:rPr>
              <a:t>(koszt ok. 10 zł)</a:t>
            </a:r>
            <a:endParaRPr lang="pl-PL" sz="2400" dirty="0">
              <a:solidFill>
                <a:srgbClr val="FF0000"/>
              </a:solidFill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447" y="2736712"/>
            <a:ext cx="6173590" cy="4121288"/>
          </a:xfrm>
        </p:spPr>
      </p:pic>
    </p:spTree>
    <p:extLst>
      <p:ext uri="{BB962C8B-B14F-4D97-AF65-F5344CB8AC3E}">
        <p14:creationId xmlns:p14="http://schemas.microsoft.com/office/powerpoint/2010/main" val="19477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546</Words>
  <Application>Microsoft Office PowerPoint</Application>
  <PresentationFormat>Panoramiczny</PresentationFormat>
  <Paragraphs>118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Wingdings</vt:lpstr>
      <vt:lpstr>Wingdings 3</vt:lpstr>
      <vt:lpstr>Jon</vt:lpstr>
      <vt:lpstr>Zasadnicza Szkoła Zawodowa w Czarnym Dunajcu.    CUKRZYCA      </vt:lpstr>
      <vt:lpstr>NIEBIESKI PIERŚCIEŃ - SYMBOL CUKRZYCY.</vt:lpstr>
      <vt:lpstr>Prezentacja programu PowerPoint</vt:lpstr>
      <vt:lpstr>Prezentacja programu PowerPoint</vt:lpstr>
      <vt:lpstr>TRZUSTKA –  wywarza hormony takie jak insulina i glukagon oraz enzymy trawienne tzw. sok trzustkowy. </vt:lpstr>
      <vt:lpstr>Prezentacja programu PowerPoint</vt:lpstr>
      <vt:lpstr>Prezentacja programu PowerPoint</vt:lpstr>
      <vt:lpstr>Prezentacja programu PowerPoint</vt:lpstr>
      <vt:lpstr> Wystąpienie tych objawów powinno nas skłonić do wizyty u   lekarza i zrobienie badania na poziom cukru we krwi.   (koszt ok. 10 zł)</vt:lpstr>
      <vt:lpstr>Prezentacja programu PowerPoint</vt:lpstr>
      <vt:lpstr>Prezentacja programu PowerPoint</vt:lpstr>
      <vt:lpstr>Prezentacja programu PowerPoint</vt:lpstr>
      <vt:lpstr>Stopa cukrzycowa –   zespół specyficznych przypadłości dotykających stopę. Jest powikłaniem   cukrzycy. Występuje u 6-10% pacjentów z cukrzycą.  Nieleczona, prowadzi   do nieodwracalnych deformacji i martwic stopy, co często kończy się amputacją.  </vt:lpstr>
      <vt:lpstr>Podstawowe narzędzia diabetyka   1. Glu­ko­metr – służy do ozna­cza­nia po­zio­mu cukru we krwi.   2. Test pa­sko­wy – po­trzeb­ny jest do ozna­cza­nia po­zio­mu glu­ko­zy i ace­to­nu w moczu.   3. Pen – wstrzy­ki­wacz pió­ro­wy z wy­mie­nial­nym wkła­dem z in­su­li­ną.   4. Pompa in­su­li­no­wa –</vt:lpstr>
      <vt:lpstr>   źródła wykorzystane do prezentacji.    http://www.euro-bion.pl/larwoterapia.html  http://wiadomosci.onet.pl/cukrzyca-objawy-leczenie-refundacja/zzbxs  http://pl.wikipedia.org  http://zdrowie.gazeta.pl/Zdrowie/1,101580,7045761,Ostre_zapalenie_trzustki.html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Zasadnicza Szkoła Zawodowa w Czarnym Dunajcu.    CUKRZYCA</dc:title>
  <dc:creator>user</dc:creator>
  <cp:lastModifiedBy>user</cp:lastModifiedBy>
  <cp:revision>13</cp:revision>
  <dcterms:created xsi:type="dcterms:W3CDTF">2014-01-03T09:06:07Z</dcterms:created>
  <dcterms:modified xsi:type="dcterms:W3CDTF">2014-01-09T09:23:53Z</dcterms:modified>
</cp:coreProperties>
</file>